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2"/>
  </p:notesMasterIdLst>
  <p:sldIdLst>
    <p:sldId id="256" r:id="rId2"/>
    <p:sldId id="261" r:id="rId3"/>
    <p:sldId id="262" r:id="rId4"/>
    <p:sldId id="263" r:id="rId5"/>
    <p:sldId id="264" r:id="rId6"/>
    <p:sldId id="265" r:id="rId7"/>
    <p:sldId id="266" r:id="rId8"/>
    <p:sldId id="267" r:id="rId9"/>
    <p:sldId id="268" r:id="rId10"/>
    <p:sldId id="277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8" r:id="rId20"/>
    <p:sldId id="279" r:id="rId21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10" d="100"/>
          <a:sy n="110" d="100"/>
        </p:scale>
        <p:origin x="-1644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C69C86-AC95-4FF6-9B8E-159294DBE9AA}" type="datetimeFigureOut">
              <a:rPr lang="fr-FR" smtClean="0"/>
              <a:pPr/>
              <a:t>17/03/2021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1DCA6A-D371-46B0-BC45-DC6999162D96}" type="slidenum">
              <a:rPr lang="fr-FR" smtClean="0"/>
              <a:pPr/>
              <a:t>‹N°›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1DCA6A-D371-46B0-BC45-DC6999162D96}" type="slidenum">
              <a:rPr lang="fr-FR" smtClean="0"/>
              <a:pPr/>
              <a:t>4</a:t>
            </a:fld>
            <a:endParaRPr lang="fr-F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rme libre 6"/>
          <p:cNvSpPr>
            <a:spLocks/>
          </p:cNvSpPr>
          <p:nvPr/>
        </p:nvSpPr>
        <p:spPr bwMode="auto">
          <a:xfrm>
            <a:off x="0" y="4752126"/>
            <a:ext cx="9144000" cy="211296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066"/>
              </a:cxn>
              <a:cxn ang="0">
                <a:pos x="0" y="1331"/>
              </a:cxn>
              <a:cxn ang="0">
                <a:pos x="5760" y="1331"/>
              </a:cxn>
              <a:cxn ang="0">
                <a:pos x="5760" y="0"/>
              </a:cxn>
              <a:cxn ang="0">
                <a:pos x="0" y="1066"/>
              </a:cxn>
            </a:cxnLst>
            <a:rect l="0" t="0" r="0" b="0"/>
            <a:pathLst>
              <a:path w="5760" h="1331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chemeClr val="bg1">
              <a:tint val="80000"/>
              <a:satMod val="200000"/>
              <a:alpha val="4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44450" dir="16200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Forme libre 7"/>
          <p:cNvSpPr>
            <a:spLocks/>
          </p:cNvSpPr>
          <p:nvPr/>
        </p:nvSpPr>
        <p:spPr bwMode="auto">
          <a:xfrm>
            <a:off x="6105525" y="0"/>
            <a:ext cx="3038475" cy="6858000"/>
          </a:xfrm>
          <a:custGeom>
            <a:avLst/>
            <a:gdLst>
              <a:gd name="connsiteX0" fmla="*/ 1914 w 1914"/>
              <a:gd name="connsiteY0" fmla="*/ 9 h 4329"/>
              <a:gd name="connsiteX1" fmla="*/ 1914 w 1914"/>
              <a:gd name="connsiteY1" fmla="*/ 4329 h 4329"/>
              <a:gd name="connsiteX2" fmla="*/ 204 w 1914"/>
              <a:gd name="connsiteY2" fmla="*/ 4327 h 4329"/>
              <a:gd name="connsiteX3" fmla="*/ 0 w 1914"/>
              <a:gd name="connsiteY3" fmla="*/ 0 h 4329"/>
              <a:gd name="connsiteX4" fmla="*/ 1914 w 1914"/>
              <a:gd name="connsiteY4" fmla="*/ 9 h 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" h="4329">
                <a:moveTo>
                  <a:pt x="1914" y="9"/>
                </a:moveTo>
                <a:lnTo>
                  <a:pt x="1914" y="4329"/>
                </a:lnTo>
                <a:lnTo>
                  <a:pt x="204" y="4327"/>
                </a:lnTo>
                <a:cubicBezTo>
                  <a:pt x="1288" y="3574"/>
                  <a:pt x="1608" y="1590"/>
                  <a:pt x="0" y="0"/>
                </a:cubicBezTo>
                <a:lnTo>
                  <a:pt x="1914" y="9"/>
                </a:lnTo>
                <a:close/>
              </a:path>
            </a:pathLst>
          </a:custGeom>
          <a:solidFill>
            <a:schemeClr val="bg1">
              <a:tint val="90000"/>
              <a:satMod val="350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50800" dir="10800000" algn="ctr" rotWithShape="0">
              <a:prstClr val="black">
                <a:alpha val="4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Titre 8"/>
          <p:cNvSpPr>
            <a:spLocks noGrp="1"/>
          </p:cNvSpPr>
          <p:nvPr>
            <p:ph type="ctrTitle"/>
          </p:nvPr>
        </p:nvSpPr>
        <p:spPr>
          <a:xfrm>
            <a:off x="429064" y="3337560"/>
            <a:ext cx="6480048" cy="2301240"/>
          </a:xfrm>
        </p:spPr>
        <p:txBody>
          <a:bodyPr rIns="45720" anchor="t"/>
          <a:lstStyle>
            <a:lvl1pPr algn="r">
              <a:defRPr lang="en-US" b="1" cap="all" baseline="0" dirty="0">
                <a:ln w="5000" cmpd="sng">
                  <a:solidFill>
                    <a:schemeClr val="accent1">
                      <a:tint val="80000"/>
                      <a:shade val="99000"/>
                      <a:satMod val="50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63000"/>
                        <a:satMod val="255000"/>
                      </a:schemeClr>
                    </a:gs>
                    <a:gs pos="9000">
                      <a:schemeClr val="accent1">
                        <a:tint val="63000"/>
                        <a:satMod val="255000"/>
                      </a:schemeClr>
                    </a:gs>
                    <a:gs pos="53000">
                      <a:schemeClr val="accent1">
                        <a:shade val="60000"/>
                        <a:satMod val="100000"/>
                      </a:schemeClr>
                    </a:gs>
                    <a:gs pos="90000">
                      <a:schemeClr val="accent1">
                        <a:tint val="63000"/>
                        <a:satMod val="255000"/>
                      </a:schemeClr>
                    </a:gs>
                    <a:gs pos="100000">
                      <a:schemeClr val="accent1">
                        <a:tint val="63000"/>
                        <a:satMod val="255000"/>
                      </a:schemeClr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prstClr val="black">
                      <a:alpha val="50000"/>
                    </a:prstClr>
                  </a:outerShdw>
                </a:effectLst>
              </a:defRPr>
            </a:lvl1pPr>
          </a:lstStyle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17" name="Sous-titre 16"/>
          <p:cNvSpPr>
            <a:spLocks noGrp="1"/>
          </p:cNvSpPr>
          <p:nvPr>
            <p:ph type="subTitle" idx="1"/>
          </p:nvPr>
        </p:nvSpPr>
        <p:spPr>
          <a:xfrm>
            <a:off x="433050" y="1544812"/>
            <a:ext cx="6480048" cy="1752600"/>
          </a:xfrm>
        </p:spPr>
        <p:txBody>
          <a:bodyPr tIns="0" rIns="45720" bIns="0" anchor="b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  <a:effectLst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fr-FR" smtClean="0"/>
              <a:t>Cliquez pour modifier le style des sous-titres du masque</a:t>
            </a:r>
            <a:endParaRPr kumimoji="0" lang="en-US"/>
          </a:p>
        </p:txBody>
      </p:sp>
      <p:sp>
        <p:nvSpPr>
          <p:cNvPr id="30" name="Espace réservé de la date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E38C9-627C-48C0-A712-6EA0DF87186F}" type="datetimeFigureOut">
              <a:rPr lang="fr-FR" smtClean="0"/>
              <a:pPr/>
              <a:t>17/03/2021</a:t>
            </a:fld>
            <a:endParaRPr lang="fr-FR"/>
          </a:p>
        </p:txBody>
      </p:sp>
      <p:sp>
        <p:nvSpPr>
          <p:cNvPr id="19" name="Espace réservé du pied de page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27" name="Espace réservé du numéro de diapositive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94A92-8046-4834-928C-8E47610811CE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fr-FR" smtClean="0"/>
              <a:t>Cliquez pour modifier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E38C9-627C-48C0-A712-6EA0DF87186F}" type="datetimeFigureOut">
              <a:rPr lang="fr-FR" smtClean="0"/>
              <a:pPr/>
              <a:t>17/03/2021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94A92-8046-4834-928C-8E47610811CE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fr-FR" smtClean="0"/>
              <a:t>Cliquez pour modifier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E38C9-627C-48C0-A712-6EA0DF87186F}" type="datetimeFigureOut">
              <a:rPr lang="fr-FR" smtClean="0"/>
              <a:pPr/>
              <a:t>17/03/2021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94A92-8046-4834-928C-8E47610811CE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fr-FR" smtClean="0"/>
              <a:t>Cliquez pour modifier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E38C9-627C-48C0-A712-6EA0DF87186F}" type="datetimeFigureOut">
              <a:rPr lang="fr-FR" smtClean="0"/>
              <a:pPr/>
              <a:t>17/03/2021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94A92-8046-4834-928C-8E47610811CE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rme libre 6"/>
          <p:cNvSpPr>
            <a:spLocks/>
          </p:cNvSpPr>
          <p:nvPr/>
        </p:nvSpPr>
        <p:spPr bwMode="auto">
          <a:xfrm>
            <a:off x="0" y="4752126"/>
            <a:ext cx="9144000" cy="211296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066"/>
              </a:cxn>
              <a:cxn ang="0">
                <a:pos x="0" y="1331"/>
              </a:cxn>
              <a:cxn ang="0">
                <a:pos x="5760" y="1331"/>
              </a:cxn>
              <a:cxn ang="0">
                <a:pos x="5760" y="0"/>
              </a:cxn>
              <a:cxn ang="0">
                <a:pos x="0" y="1066"/>
              </a:cxn>
            </a:cxnLst>
            <a:rect l="0" t="0" r="0" b="0"/>
            <a:pathLst>
              <a:path w="5760" h="1331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chemeClr val="bg1">
              <a:tint val="80000"/>
              <a:satMod val="200000"/>
              <a:alpha val="4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44450" dir="16200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Forme libre 8"/>
          <p:cNvSpPr>
            <a:spLocks/>
          </p:cNvSpPr>
          <p:nvPr/>
        </p:nvSpPr>
        <p:spPr bwMode="auto">
          <a:xfrm>
            <a:off x="6105525" y="0"/>
            <a:ext cx="3038475" cy="6858000"/>
          </a:xfrm>
          <a:custGeom>
            <a:avLst/>
            <a:gdLst>
              <a:gd name="connsiteX0" fmla="*/ 1914 w 1914"/>
              <a:gd name="connsiteY0" fmla="*/ 9 h 4329"/>
              <a:gd name="connsiteX1" fmla="*/ 1914 w 1914"/>
              <a:gd name="connsiteY1" fmla="*/ 4329 h 4329"/>
              <a:gd name="connsiteX2" fmla="*/ 204 w 1914"/>
              <a:gd name="connsiteY2" fmla="*/ 4327 h 4329"/>
              <a:gd name="connsiteX3" fmla="*/ 0 w 1914"/>
              <a:gd name="connsiteY3" fmla="*/ 0 h 4329"/>
              <a:gd name="connsiteX4" fmla="*/ 1914 w 1914"/>
              <a:gd name="connsiteY4" fmla="*/ 9 h 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" h="4329">
                <a:moveTo>
                  <a:pt x="1914" y="9"/>
                </a:moveTo>
                <a:lnTo>
                  <a:pt x="1914" y="4329"/>
                </a:lnTo>
                <a:lnTo>
                  <a:pt x="204" y="4327"/>
                </a:lnTo>
                <a:cubicBezTo>
                  <a:pt x="1288" y="3574"/>
                  <a:pt x="1608" y="1590"/>
                  <a:pt x="0" y="0"/>
                </a:cubicBezTo>
                <a:lnTo>
                  <a:pt x="1914" y="9"/>
                </a:lnTo>
                <a:close/>
              </a:path>
            </a:pathLst>
          </a:custGeom>
          <a:solidFill>
            <a:schemeClr val="bg1">
              <a:tint val="90000"/>
              <a:satMod val="350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50800" dir="10800000" algn="ctr" rotWithShape="0">
              <a:prstClr val="black">
                <a:alpha val="4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85800" y="3583837"/>
            <a:ext cx="6629400" cy="1826363"/>
          </a:xfrm>
        </p:spPr>
        <p:txBody>
          <a:bodyPr tIns="0" bIns="0" anchor="t"/>
          <a:lstStyle>
            <a:lvl1pPr algn="l">
              <a:buNone/>
              <a:defRPr sz="4200" b="1" cap="none" baseline="0">
                <a:ln w="5000" cmpd="sng">
                  <a:solidFill>
                    <a:schemeClr val="accent1">
                      <a:tint val="80000"/>
                      <a:shade val="99000"/>
                      <a:satMod val="50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63000"/>
                        <a:satMod val="255000"/>
                      </a:schemeClr>
                    </a:gs>
                    <a:gs pos="9000">
                      <a:schemeClr val="accent1">
                        <a:tint val="63000"/>
                        <a:satMod val="255000"/>
                      </a:schemeClr>
                    </a:gs>
                    <a:gs pos="53000">
                      <a:schemeClr val="accent1">
                        <a:shade val="60000"/>
                        <a:satMod val="100000"/>
                      </a:schemeClr>
                    </a:gs>
                    <a:gs pos="90000">
                      <a:schemeClr val="accent1">
                        <a:tint val="63000"/>
                        <a:satMod val="255000"/>
                      </a:schemeClr>
                    </a:gs>
                    <a:gs pos="100000">
                      <a:schemeClr val="accent1">
                        <a:tint val="63000"/>
                        <a:satMod val="255000"/>
                      </a:schemeClr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prstClr val="black">
                      <a:alpha val="50000"/>
                    </a:prstClr>
                  </a:outerShdw>
                </a:effectLst>
              </a:defRPr>
            </a:lvl1pPr>
          </a:lstStyle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685800" y="2485800"/>
            <a:ext cx="6629400" cy="1066688"/>
          </a:xfrm>
        </p:spPr>
        <p:txBody>
          <a:bodyPr lIns="45720" tIns="0" rIns="45720" bIns="0" anchor="b"/>
          <a:lstStyle>
            <a:lvl1pPr marL="0" indent="0" algn="l">
              <a:buNone/>
              <a:defRPr sz="2000">
                <a:solidFill>
                  <a:schemeClr val="tx1"/>
                </a:solidFill>
                <a:effectLst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fr-FR" smtClean="0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E38C9-627C-48C0-A712-6EA0DF87186F}" type="datetimeFigureOut">
              <a:rPr lang="fr-FR" smtClean="0"/>
              <a:pPr/>
              <a:t>17/03/2021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94A92-8046-4834-928C-8E47610811CE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</p:spPr>
        <p:txBody>
          <a:bodyPr/>
          <a:lstStyle/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3657600" cy="4525963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fr-FR" smtClean="0"/>
              <a:t>Cliquez pour modifier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267200" y="1600200"/>
            <a:ext cx="3657600" cy="4525963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fr-FR" smtClean="0"/>
              <a:t>Cliquez pour modifier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E38C9-627C-48C0-A712-6EA0DF87186F}" type="datetimeFigureOut">
              <a:rPr lang="fr-FR" smtClean="0"/>
              <a:pPr/>
              <a:t>17/03/2021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94A92-8046-4834-928C-8E47610811CE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5486400"/>
            <a:ext cx="4040188" cy="8382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fr-FR" smtClean="0"/>
              <a:t>Cliquez pour modifier les styles du texte du masque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3"/>
          </p:nvPr>
        </p:nvSpPr>
        <p:spPr>
          <a:xfrm>
            <a:off x="4645025" y="5486400"/>
            <a:ext cx="4041775" cy="8382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fr-FR" smtClean="0"/>
              <a:t>Cliquez pour modifier les styles du texte du masque</a:t>
            </a:r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2"/>
          </p:nvPr>
        </p:nvSpPr>
        <p:spPr>
          <a:xfrm>
            <a:off x="457200" y="1516912"/>
            <a:ext cx="4040188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fr-FR" smtClean="0"/>
              <a:t>Cliquez pour modifier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1516912"/>
            <a:ext cx="4041775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fr-FR" smtClean="0"/>
              <a:t>Cliquez pour modifier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E38C9-627C-48C0-A712-6EA0DF87186F}" type="datetimeFigureOut">
              <a:rPr lang="fr-FR" smtClean="0"/>
              <a:pPr/>
              <a:t>17/03/2021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94A92-8046-4834-928C-8E47610811CE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7470648" cy="1143000"/>
          </a:xfrm>
        </p:spPr>
        <p:txBody>
          <a:bodyPr anchor="ctr"/>
          <a:lstStyle>
            <a:lvl1pPr algn="l">
              <a:defRPr sz="4600"/>
            </a:lvl1pPr>
          </a:lstStyle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E38C9-627C-48C0-A712-6EA0DF87186F}" type="datetimeFigureOut">
              <a:rPr lang="fr-FR" smtClean="0"/>
              <a:pPr/>
              <a:t>17/03/2021</a:t>
            </a:fld>
            <a:endParaRPr lang="fr-FR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6E94A92-8046-4834-928C-8E47610811CE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9" name="Espace réservé du pied de page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E38C9-627C-48C0-A712-6EA0DF87186F}" type="datetimeFigureOut">
              <a:rPr lang="fr-FR" smtClean="0"/>
              <a:pPr/>
              <a:t>17/03/2021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94A92-8046-4834-928C-8E47610811CE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1185528"/>
            <a:ext cx="3200400" cy="730250"/>
          </a:xfrm>
        </p:spPr>
        <p:txBody>
          <a:bodyPr tIns="0" bIns="0" anchor="t"/>
          <a:lstStyle>
            <a:lvl1pPr algn="l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2"/>
          </p:nvPr>
        </p:nvSpPr>
        <p:spPr>
          <a:xfrm>
            <a:off x="457200" y="214424"/>
            <a:ext cx="2743200" cy="914400"/>
          </a:xfrm>
        </p:spPr>
        <p:txBody>
          <a:bodyPr lIns="45720" tIns="0" rIns="45720" bIns="0" anchor="b"/>
          <a:lstStyle>
            <a:lvl1pPr marL="0" indent="0" algn="l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1"/>
          </p:nvPr>
        </p:nvSpPr>
        <p:spPr>
          <a:xfrm>
            <a:off x="457200" y="1981200"/>
            <a:ext cx="7086600" cy="3810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2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fr-FR" smtClean="0"/>
              <a:t>Cliquez pour modifier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E38C9-627C-48C0-A712-6EA0DF87186F}" type="datetimeFigureOut">
              <a:rPr lang="fr-FR" smtClean="0"/>
              <a:pPr/>
              <a:t>17/03/2021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>
          <a:xfrm>
            <a:off x="8156448" y="6422064"/>
            <a:ext cx="762000" cy="365125"/>
          </a:xfrm>
        </p:spPr>
        <p:txBody>
          <a:bodyPr/>
          <a:lstStyle/>
          <a:p>
            <a:fld id="{36E94A92-8046-4834-928C-8E47610811CE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556732" y="1705709"/>
            <a:ext cx="3053868" cy="1253808"/>
          </a:xfrm>
        </p:spPr>
        <p:txBody>
          <a:bodyPr anchor="b"/>
          <a:lstStyle>
            <a:lvl1pPr algn="l">
              <a:buNone/>
              <a:defRPr sz="2200" b="1">
                <a:solidFill>
                  <a:schemeClr val="accent1"/>
                </a:solidFill>
              </a:defRPr>
            </a:lvl1pPr>
          </a:lstStyle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065628" y="1019907"/>
            <a:ext cx="4114800" cy="4114800"/>
          </a:xfrm>
          <a:prstGeom prst="ellipse">
            <a:avLst/>
          </a:prstGeom>
          <a:solidFill>
            <a:schemeClr val="bg2">
              <a:shade val="50000"/>
            </a:schemeClr>
          </a:solidFill>
          <a:ln w="50800" cap="flat">
            <a:solidFill>
              <a:schemeClr val="bg2"/>
            </a:solidFill>
            <a:miter lim="800000"/>
          </a:ln>
          <a:effectLst>
            <a:outerShdw blurRad="152000" dist="345000" dir="5400000" sx="-80000" sy="-18000" rotWithShape="0">
              <a:srgbClr val="000000">
                <a:alpha val="25000"/>
              </a:srgbClr>
            </a:outerShdw>
          </a:effectLst>
          <a:scene3d>
            <a:camera prst="orthographicFront"/>
            <a:lightRig rig="contrasting" dir="t">
              <a:rot lat="0" lon="0" rev="2400000"/>
            </a:lightRig>
          </a:scene3d>
          <a:sp3d contourW="7620">
            <a:bevelT w="63500" h="63500"/>
            <a:contourClr>
              <a:schemeClr val="bg2">
                <a:shade val="50000"/>
              </a:schemeClr>
            </a:contourClr>
          </a:sp3d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fr-FR" smtClean="0"/>
              <a:t>Cliquez sur l'icône pour ajouter une image</a:t>
            </a:r>
            <a:endParaRPr kumimoji="0" lang="en-US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5556734" y="2998765"/>
            <a:ext cx="3053866" cy="2663482"/>
          </a:xfrm>
        </p:spPr>
        <p:txBody>
          <a:bodyPr lIns="45720" rIns="45720"/>
          <a:lstStyle>
            <a:lvl1pPr marL="0" indent="0">
              <a:buFontTx/>
              <a:buNone/>
              <a:defRPr sz="12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>
          <a:xfrm>
            <a:off x="457200" y="6422064"/>
            <a:ext cx="2133600" cy="365125"/>
          </a:xfrm>
        </p:spPr>
        <p:txBody>
          <a:bodyPr/>
          <a:lstStyle/>
          <a:p>
            <a:fld id="{A5CE38C9-627C-48C0-A712-6EA0DF87186F}" type="datetimeFigureOut">
              <a:rPr lang="fr-FR" smtClean="0"/>
              <a:pPr/>
              <a:t>17/03/2021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94A92-8046-4834-928C-8E47610811CE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rme libre 11"/>
          <p:cNvSpPr>
            <a:spLocks/>
          </p:cNvSpPr>
          <p:nvPr/>
        </p:nvSpPr>
        <p:spPr bwMode="auto">
          <a:xfrm>
            <a:off x="0" y="4752126"/>
            <a:ext cx="9144000" cy="211296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066"/>
              </a:cxn>
              <a:cxn ang="0">
                <a:pos x="0" y="1331"/>
              </a:cxn>
              <a:cxn ang="0">
                <a:pos x="5760" y="1331"/>
              </a:cxn>
              <a:cxn ang="0">
                <a:pos x="5760" y="0"/>
              </a:cxn>
              <a:cxn ang="0">
                <a:pos x="0" y="1066"/>
              </a:cxn>
            </a:cxnLst>
            <a:rect l="0" t="0" r="0" b="0"/>
            <a:pathLst>
              <a:path w="5760" h="1331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chemeClr val="bg1">
              <a:tint val="80000"/>
              <a:satMod val="200000"/>
              <a:alpha val="4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44450" dir="16200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Forme libre 15"/>
          <p:cNvSpPr>
            <a:spLocks/>
          </p:cNvSpPr>
          <p:nvPr/>
        </p:nvSpPr>
        <p:spPr bwMode="auto">
          <a:xfrm>
            <a:off x="7315200" y="0"/>
            <a:ext cx="1828800" cy="6858000"/>
          </a:xfrm>
          <a:custGeom>
            <a:avLst/>
            <a:gdLst>
              <a:gd name="connsiteX0" fmla="*/ 1914 w 1914"/>
              <a:gd name="connsiteY0" fmla="*/ 9 h 4329"/>
              <a:gd name="connsiteX1" fmla="*/ 1914 w 1914"/>
              <a:gd name="connsiteY1" fmla="*/ 4329 h 4329"/>
              <a:gd name="connsiteX2" fmla="*/ 204 w 1914"/>
              <a:gd name="connsiteY2" fmla="*/ 4327 h 4329"/>
              <a:gd name="connsiteX3" fmla="*/ 0 w 1914"/>
              <a:gd name="connsiteY3" fmla="*/ 0 h 4329"/>
              <a:gd name="connsiteX4" fmla="*/ 1914 w 1914"/>
              <a:gd name="connsiteY4" fmla="*/ 9 h 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" h="4329">
                <a:moveTo>
                  <a:pt x="1914" y="9"/>
                </a:moveTo>
                <a:lnTo>
                  <a:pt x="1914" y="4329"/>
                </a:lnTo>
                <a:lnTo>
                  <a:pt x="204" y="4327"/>
                </a:lnTo>
                <a:cubicBezTo>
                  <a:pt x="1288" y="3574"/>
                  <a:pt x="2082" y="1734"/>
                  <a:pt x="0" y="0"/>
                </a:cubicBezTo>
                <a:lnTo>
                  <a:pt x="1914" y="9"/>
                </a:lnTo>
                <a:close/>
              </a:path>
            </a:pathLst>
          </a:custGeom>
          <a:solidFill>
            <a:schemeClr val="bg1">
              <a:tint val="90000"/>
              <a:satMod val="350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50800" dir="10800000" algn="ctr" rotWithShape="0">
              <a:prstClr val="black">
                <a:alpha val="4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Espace réservé du titre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/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30" name="Espace réservé du texte 29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467600" cy="45259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fr-FR" smtClean="0"/>
              <a:t>Cliquez pour modifier les styles du texte du masque</a:t>
            </a:r>
          </a:p>
          <a:p>
            <a:pPr lvl="1" eaLnBrk="1" latinLnBrk="0" hangingPunct="1"/>
            <a:r>
              <a:rPr kumimoji="0" lang="fr-FR" smtClean="0"/>
              <a:t>Deuxième niveau</a:t>
            </a:r>
          </a:p>
          <a:p>
            <a:pPr lvl="2" eaLnBrk="1" latinLnBrk="0" hangingPunct="1"/>
            <a:r>
              <a:rPr kumimoji="0" lang="fr-FR" smtClean="0"/>
              <a:t>Troisième niveau</a:t>
            </a:r>
          </a:p>
          <a:p>
            <a:pPr lvl="3" eaLnBrk="1" latinLnBrk="0" hangingPunct="1"/>
            <a:r>
              <a:rPr kumimoji="0" lang="fr-FR" smtClean="0"/>
              <a:t>Quatrième niveau</a:t>
            </a:r>
          </a:p>
          <a:p>
            <a:pPr lvl="4" eaLnBrk="1" latinLnBrk="0" hangingPunct="1"/>
            <a:r>
              <a:rPr kumimoji="0" lang="fr-FR" smtClean="0"/>
              <a:t>Cinquième niveau</a:t>
            </a:r>
            <a:endParaRPr kumimoji="0" lang="en-US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2"/>
          </p:nvPr>
        </p:nvSpPr>
        <p:spPr>
          <a:xfrm>
            <a:off x="457200" y="6422064"/>
            <a:ext cx="2133600" cy="365125"/>
          </a:xfrm>
          <a:prstGeom prst="rect">
            <a:avLst/>
          </a:prstGeom>
        </p:spPr>
        <p:txBody>
          <a:bodyPr vert="horz" bIns="0" anchor="b"/>
          <a:lstStyle>
            <a:lvl1pPr algn="l" eaLnBrk="1" latinLnBrk="0" hangingPunct="1">
              <a:defRPr kumimoji="0" sz="1000">
                <a:solidFill>
                  <a:schemeClr val="tx2">
                    <a:shade val="50000"/>
                  </a:schemeClr>
                </a:solidFill>
              </a:defRPr>
            </a:lvl1pPr>
          </a:lstStyle>
          <a:p>
            <a:fld id="{A5CE38C9-627C-48C0-A712-6EA0DF87186F}" type="datetimeFigureOut">
              <a:rPr lang="fr-FR" smtClean="0"/>
              <a:pPr/>
              <a:t>17/03/2021</a:t>
            </a:fld>
            <a:endParaRPr lang="fr-FR"/>
          </a:p>
        </p:txBody>
      </p:sp>
      <p:sp>
        <p:nvSpPr>
          <p:cNvPr id="22" name="Espace réservé du pied de page 21"/>
          <p:cNvSpPr>
            <a:spLocks noGrp="1"/>
          </p:cNvSpPr>
          <p:nvPr>
            <p:ph type="ftr" sz="quarter" idx="3"/>
          </p:nvPr>
        </p:nvSpPr>
        <p:spPr>
          <a:xfrm>
            <a:off x="3124200" y="6422064"/>
            <a:ext cx="2895600" cy="365125"/>
          </a:xfrm>
          <a:prstGeom prst="rect">
            <a:avLst/>
          </a:prstGeom>
        </p:spPr>
        <p:txBody>
          <a:bodyPr vert="horz" lIns="0" rIns="0" bIns="0" anchor="b"/>
          <a:lstStyle>
            <a:lvl1pPr algn="ctr" eaLnBrk="1" latinLnBrk="0" hangingPunct="1">
              <a:defRPr kumimoji="0" sz="1000">
                <a:solidFill>
                  <a:schemeClr val="tx2">
                    <a:shade val="50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18" name="Espace réservé du numéro de diapositive 17"/>
          <p:cNvSpPr>
            <a:spLocks noGrp="1"/>
          </p:cNvSpPr>
          <p:nvPr>
            <p:ph type="sldNum" sz="quarter" idx="4"/>
          </p:nvPr>
        </p:nvSpPr>
        <p:spPr>
          <a:xfrm>
            <a:off x="8153400" y="6422064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000">
                <a:solidFill>
                  <a:schemeClr val="tx2">
                    <a:shade val="50000"/>
                  </a:schemeClr>
                </a:solidFill>
              </a:defRPr>
            </a:lvl1pPr>
          </a:lstStyle>
          <a:p>
            <a:fld id="{36E94A92-8046-4834-928C-8E47610811CE}" type="slidenum">
              <a:rPr lang="fr-FR" smtClean="0"/>
              <a:pPr/>
              <a:t>‹N°›</a:t>
            </a:fld>
            <a:endParaRPr lang="fr-FR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4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20624" indent="-384048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"/>
        <a:defRPr kumimoji="0"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722376" indent="-274320" algn="l" rtl="0" eaLnBrk="1" latinLnBrk="0" hangingPunct="1">
        <a:spcBef>
          <a:spcPct val="20000"/>
        </a:spcBef>
        <a:buClr>
          <a:schemeClr val="accent1"/>
        </a:buClr>
        <a:buSzPct val="90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56032" algn="l" rtl="0" eaLnBrk="1" latinLnBrk="0" hangingPunct="1">
        <a:spcBef>
          <a:spcPct val="20000"/>
        </a:spcBef>
        <a:buClr>
          <a:schemeClr val="accent2"/>
        </a:buClr>
        <a:buSzPct val="85000"/>
        <a:buFont typeface="Arial"/>
        <a:buChar char="○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37744" algn="l" rtl="0" eaLnBrk="1" latinLnBrk="0" hangingPunct="1">
        <a:spcBef>
          <a:spcPct val="20000"/>
        </a:spcBef>
        <a:buClr>
          <a:schemeClr val="accent3"/>
        </a:buClr>
        <a:buSzPct val="90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90472" indent="-182880" algn="l" rtl="0" eaLnBrk="1" latinLnBrk="0" hangingPunct="1">
        <a:spcBef>
          <a:spcPct val="20000"/>
        </a:spcBef>
        <a:buClr>
          <a:schemeClr val="accent4"/>
        </a:buClr>
        <a:buSzPct val="100000"/>
        <a:buFont typeface="Arial"/>
        <a:buChar char="-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00784" indent="-182880" algn="l" rtl="0" eaLnBrk="1" latinLnBrk="0" hangingPunct="1">
        <a:spcBef>
          <a:spcPct val="20000"/>
        </a:spcBef>
        <a:buClr>
          <a:schemeClr val="accent5"/>
        </a:buClr>
        <a:buFont typeface="Arial"/>
        <a:buChar char="-"/>
        <a:defRPr kumimoji="0" sz="20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100000"/>
        <a:buFont typeface="Arial"/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39696" indent="-182880" algn="l" rtl="0" eaLnBrk="1" latinLnBrk="0" hangingPunct="1">
        <a:spcBef>
          <a:spcPct val="20000"/>
        </a:spcBef>
        <a:buClr>
          <a:schemeClr val="accent6"/>
        </a:buClr>
        <a:buFont typeface="Arial"/>
        <a:buChar char="▪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31720" indent="-182880" algn="l" rtl="0" eaLnBrk="1" latinLnBrk="0" hangingPunct="1">
        <a:spcBef>
          <a:spcPct val="20000"/>
        </a:spcBef>
        <a:buClr>
          <a:schemeClr val="accent6"/>
        </a:buClr>
        <a:buFont typeface="Arial"/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Compte rendu SEO &amp; accessibilité</a:t>
            </a:r>
            <a:br>
              <a:rPr lang="fr-FR" dirty="0"/>
            </a:b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fr-FR" sz="1800" dirty="0" smtClean="0"/>
              <a:t>Liste des problèmes résolus avec son rendu avant après…</a:t>
            </a:r>
            <a:endParaRPr lang="fr-FR" sz="1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3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2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Black </a:t>
            </a:r>
            <a:r>
              <a:rPr lang="fr-FR" dirty="0" err="1" smtClean="0"/>
              <a:t>Hat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251520" y="3068960"/>
            <a:ext cx="6264696" cy="838200"/>
          </a:xfrm>
        </p:spPr>
        <p:txBody>
          <a:bodyPr/>
          <a:lstStyle/>
          <a:p>
            <a:r>
              <a:rPr lang="fr-FR" dirty="0" smtClean="0"/>
              <a:t>Suppression du texte caché dans le logo</a:t>
            </a:r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3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7" name="Espace réservé du contenu 6" descr="hat.jpg"/>
          <p:cNvPicPr>
            <a:picLocks noGrp="1" noChangeAspect="1"/>
          </p:cNvPicPr>
          <p:nvPr>
            <p:ph sz="quarter" idx="2"/>
          </p:nvPr>
        </p:nvPicPr>
        <p:blipFill>
          <a:blip r:embed="rId2" cstate="print"/>
          <a:stretch>
            <a:fillRect/>
          </a:stretch>
        </p:blipFill>
        <p:spPr>
          <a:xfrm>
            <a:off x="251520" y="1772816"/>
            <a:ext cx="8731025" cy="953068"/>
          </a:xfrm>
        </p:spPr>
      </p:pic>
      <p:pic>
        <p:nvPicPr>
          <p:cNvPr id="8" name="Espace réservé du contenu 7" descr="haaat.jpg"/>
          <p:cNvPicPr>
            <a:picLocks noGrp="1" noChangeAspect="1"/>
          </p:cNvPicPr>
          <p:nvPr>
            <p:ph sz="quarter" idx="4"/>
          </p:nvPr>
        </p:nvPicPr>
        <p:blipFill>
          <a:blip r:embed="rId3" cstate="print"/>
          <a:stretch>
            <a:fillRect/>
          </a:stretch>
        </p:blipFill>
        <p:spPr>
          <a:xfrm>
            <a:off x="251520" y="4005064"/>
            <a:ext cx="8712968" cy="918009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Black </a:t>
            </a:r>
            <a:r>
              <a:rPr lang="fr-FR" dirty="0" err="1" smtClean="0"/>
              <a:t>Hat</a:t>
            </a:r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3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2" cstate="print"/>
          <a:srcRect l="256" t="3021" r="1718" b="14597"/>
          <a:stretch>
            <a:fillRect/>
          </a:stretch>
        </p:blipFill>
        <p:spPr bwMode="auto">
          <a:xfrm>
            <a:off x="2267744" y="1196752"/>
            <a:ext cx="4569738" cy="2160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3" cstate="print"/>
          <a:srcRect t="3040" r="2038" b="52618"/>
          <a:stretch>
            <a:fillRect/>
          </a:stretch>
        </p:blipFill>
        <p:spPr bwMode="auto">
          <a:xfrm>
            <a:off x="899592" y="3645024"/>
            <a:ext cx="6840760" cy="17417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liens de mauvaises qualités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3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2" cstate="print"/>
          <a:srcRect l="256" t="63223" r="1718" b="5092"/>
          <a:stretch>
            <a:fillRect/>
          </a:stretch>
        </p:blipFill>
        <p:spPr bwMode="auto">
          <a:xfrm>
            <a:off x="251520" y="1628800"/>
            <a:ext cx="8316924" cy="15121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3" cstate="print"/>
          <a:srcRect t="72720" r="2038" b="5109"/>
          <a:stretch>
            <a:fillRect/>
          </a:stretch>
        </p:blipFill>
        <p:spPr bwMode="auto">
          <a:xfrm>
            <a:off x="467544" y="3789040"/>
            <a:ext cx="7918846" cy="1008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Contraste fond / texte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3"/>
          </p:nvPr>
        </p:nvSpPr>
        <p:spPr>
          <a:xfrm>
            <a:off x="179512" y="3933056"/>
            <a:ext cx="4041775" cy="838200"/>
          </a:xfrm>
        </p:spPr>
        <p:txBody>
          <a:bodyPr>
            <a:normAutofit fontScale="85000" lnSpcReduction="10000"/>
          </a:bodyPr>
          <a:lstStyle/>
          <a:p>
            <a:r>
              <a:rPr lang="fr-FR" dirty="0" smtClean="0"/>
              <a:t>Les erreurs de contraste sont signalées par le carré rouge</a:t>
            </a:r>
          </a:p>
          <a:p>
            <a:endParaRPr lang="fr-FR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2" cstate="print"/>
          <a:srcRect l="256" t="3021" r="15976" b="5092"/>
          <a:stretch>
            <a:fillRect/>
          </a:stretch>
        </p:blipFill>
        <p:spPr bwMode="auto">
          <a:xfrm>
            <a:off x="107504" y="1268760"/>
            <a:ext cx="4104456" cy="2532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5" name="Picture 3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3" cstate="print"/>
          <a:srcRect l="-25" t="3040" r="19853" b="5109"/>
          <a:stretch>
            <a:fillRect/>
          </a:stretch>
        </p:blipFill>
        <p:spPr bwMode="auto">
          <a:xfrm>
            <a:off x="4355976" y="3717032"/>
            <a:ext cx="4592880" cy="29598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Focus </a:t>
            </a:r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3"/>
          </p:nvPr>
        </p:nvSpPr>
        <p:spPr>
          <a:xfrm>
            <a:off x="1691680" y="5589240"/>
            <a:ext cx="6130007" cy="838200"/>
          </a:xfrm>
        </p:spPr>
        <p:txBody>
          <a:bodyPr/>
          <a:lstStyle/>
          <a:p>
            <a:r>
              <a:rPr lang="fr-FR" dirty="0" smtClean="0"/>
              <a:t>Plusieurs exemples de focus sur le site</a:t>
            </a:r>
            <a:endParaRPr lang="fr-FR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2" cstate="print"/>
          <a:srcRect t="6008" b="78662"/>
          <a:stretch>
            <a:fillRect/>
          </a:stretch>
        </p:blipFill>
        <p:spPr bwMode="auto">
          <a:xfrm>
            <a:off x="1187624" y="1556792"/>
            <a:ext cx="6680715" cy="576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/>
          <a:srcRect l="27557" t="49300" r="29525" b="30400"/>
          <a:stretch>
            <a:fillRect/>
          </a:stretch>
        </p:blipFill>
        <p:spPr bwMode="auto">
          <a:xfrm>
            <a:off x="251520" y="2492896"/>
            <a:ext cx="4464496" cy="15121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 cstate="print"/>
          <a:srcRect l="35631" t="74633" r="27751" b="15567"/>
          <a:stretch>
            <a:fillRect/>
          </a:stretch>
        </p:blipFill>
        <p:spPr bwMode="auto">
          <a:xfrm>
            <a:off x="971600" y="4221088"/>
            <a:ext cx="7175086" cy="1080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1" name="Picture 5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5" cstate="print"/>
          <a:srcRect t="26842" r="12202" b="22547"/>
          <a:stretch>
            <a:fillRect/>
          </a:stretch>
        </p:blipFill>
        <p:spPr bwMode="auto">
          <a:xfrm>
            <a:off x="4887292" y="2492896"/>
            <a:ext cx="3964062" cy="15121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Balisage ARIA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5486400"/>
            <a:ext cx="5050904" cy="838200"/>
          </a:xfrm>
        </p:spPr>
        <p:txBody>
          <a:bodyPr/>
          <a:lstStyle/>
          <a:p>
            <a:r>
              <a:rPr lang="fr-FR" dirty="0" smtClean="0"/>
              <a:t>Avant 		Après page 1</a:t>
            </a:r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3"/>
          </p:nvPr>
        </p:nvSpPr>
        <p:spPr>
          <a:xfrm>
            <a:off x="6181328" y="5517232"/>
            <a:ext cx="2962672" cy="838200"/>
          </a:xfrm>
        </p:spPr>
        <p:txBody>
          <a:bodyPr/>
          <a:lstStyle/>
          <a:p>
            <a:r>
              <a:rPr lang="fr-FR" dirty="0" smtClean="0"/>
              <a:t>Après page 2</a:t>
            </a:r>
            <a:endParaRPr lang="fr-FR" dirty="0"/>
          </a:p>
        </p:txBody>
      </p:sp>
      <p:sp>
        <p:nvSpPr>
          <p:cNvPr id="8" name="Ellipse 7"/>
          <p:cNvSpPr/>
          <p:nvPr/>
        </p:nvSpPr>
        <p:spPr>
          <a:xfrm>
            <a:off x="1763688" y="4581128"/>
            <a:ext cx="720080" cy="50405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124" name="Picture 4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2" cstate="print"/>
          <a:srcRect t="4382" r="80280" b="34272"/>
          <a:stretch>
            <a:fillRect/>
          </a:stretch>
        </p:blipFill>
        <p:spPr bwMode="auto">
          <a:xfrm>
            <a:off x="395536" y="1340768"/>
            <a:ext cx="2221952" cy="3887997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5125" name="Picture 5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3" cstate="print"/>
          <a:srcRect l="-25" t="3040" r="80427" b="33615"/>
          <a:stretch>
            <a:fillRect/>
          </a:stretch>
        </p:blipFill>
        <p:spPr bwMode="auto">
          <a:xfrm>
            <a:off x="3347864" y="1340768"/>
            <a:ext cx="2160240" cy="39277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Rectangle à coins arrondis 19"/>
          <p:cNvSpPr/>
          <p:nvPr/>
        </p:nvSpPr>
        <p:spPr>
          <a:xfrm>
            <a:off x="4572000" y="4293096"/>
            <a:ext cx="576064" cy="43204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4" cstate="print"/>
          <a:srcRect t="6337" r="80395" b="30440"/>
          <a:stretch>
            <a:fillRect/>
          </a:stretch>
        </p:blipFill>
        <p:spPr bwMode="auto">
          <a:xfrm>
            <a:off x="6300192" y="1412776"/>
            <a:ext cx="2160240" cy="39185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" name="Rectangle à coins arrondis 22"/>
          <p:cNvSpPr/>
          <p:nvPr/>
        </p:nvSpPr>
        <p:spPr>
          <a:xfrm>
            <a:off x="1691680" y="4293096"/>
            <a:ext cx="576064" cy="43204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ectangle à coins arrondis 23"/>
          <p:cNvSpPr/>
          <p:nvPr/>
        </p:nvSpPr>
        <p:spPr>
          <a:xfrm>
            <a:off x="7524328" y="4077072"/>
            <a:ext cx="648072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Emplacement fichiers JavaScript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251520" y="1844824"/>
            <a:ext cx="4040188" cy="838200"/>
          </a:xfrm>
        </p:spPr>
        <p:txBody>
          <a:bodyPr/>
          <a:lstStyle/>
          <a:p>
            <a:r>
              <a:rPr lang="fr-FR" dirty="0" smtClean="0"/>
              <a:t>&lt;</a:t>
            </a:r>
            <a:r>
              <a:rPr lang="fr-FR" dirty="0" err="1" smtClean="0"/>
              <a:t>head</a:t>
            </a:r>
            <a:r>
              <a:rPr lang="fr-FR" dirty="0" smtClean="0"/>
              <a:t>&gt;</a:t>
            </a:r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3"/>
          </p:nvPr>
        </p:nvSpPr>
        <p:spPr>
          <a:xfrm>
            <a:off x="0" y="5229200"/>
            <a:ext cx="4041775" cy="838200"/>
          </a:xfrm>
        </p:spPr>
        <p:txBody>
          <a:bodyPr/>
          <a:lstStyle/>
          <a:p>
            <a:r>
              <a:rPr lang="fr-FR" dirty="0" smtClean="0"/>
              <a:t>Fin &lt;body&gt;</a:t>
            </a:r>
            <a:endParaRPr lang="fr-FR" dirty="0"/>
          </a:p>
        </p:txBody>
      </p:sp>
      <p:pic>
        <p:nvPicPr>
          <p:cNvPr id="6147" name="Picture 3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2" cstate="print"/>
          <a:srcRect l="17550" t="43631" r="40329" b="27249"/>
          <a:stretch>
            <a:fillRect/>
          </a:stretch>
        </p:blipFill>
        <p:spPr bwMode="auto">
          <a:xfrm>
            <a:off x="1907704" y="1340768"/>
            <a:ext cx="5554903" cy="2160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8" name="Picture 4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3" cstate="print"/>
          <a:srcRect l="16828" t="55428" r="48263" b="14611"/>
          <a:stretch>
            <a:fillRect/>
          </a:stretch>
        </p:blipFill>
        <p:spPr bwMode="auto">
          <a:xfrm>
            <a:off x="1907704" y="3717032"/>
            <a:ext cx="5544616" cy="26767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Accolade fermante 12"/>
          <p:cNvSpPr/>
          <p:nvPr/>
        </p:nvSpPr>
        <p:spPr>
          <a:xfrm>
            <a:off x="5580112" y="2276872"/>
            <a:ext cx="288032" cy="64807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Accolade fermante 13"/>
          <p:cNvSpPr/>
          <p:nvPr/>
        </p:nvSpPr>
        <p:spPr>
          <a:xfrm>
            <a:off x="5868144" y="4509120"/>
            <a:ext cx="432048" cy="93610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Réduction des fichiers CSS &amp; JS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3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8" name="Picture 4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2" cstate="print"/>
          <a:srcRect l="16730" t="60590" r="53288" b="14611"/>
          <a:stretch>
            <a:fillRect/>
          </a:stretch>
        </p:blipFill>
        <p:spPr bwMode="auto">
          <a:xfrm>
            <a:off x="5292080" y="1412776"/>
            <a:ext cx="3557329" cy="1656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 cstate="print"/>
          <a:srcRect l="18477" t="35438" r="47537" b="49457"/>
          <a:stretch>
            <a:fillRect/>
          </a:stretch>
        </p:blipFill>
        <p:spPr bwMode="auto">
          <a:xfrm>
            <a:off x="179512" y="3789040"/>
            <a:ext cx="4608512" cy="1152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4" cstate="print"/>
          <a:srcRect l="17738" t="60105" r="53158" b="20731"/>
          <a:stretch>
            <a:fillRect/>
          </a:stretch>
        </p:blipFill>
        <p:spPr bwMode="auto">
          <a:xfrm>
            <a:off x="5148064" y="4149080"/>
            <a:ext cx="3456384" cy="12801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2" name="Picture 4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5" cstate="print"/>
          <a:srcRect l="18682" t="43203" r="47758" b="46510"/>
          <a:stretch>
            <a:fillRect/>
          </a:stretch>
        </p:blipFill>
        <p:spPr bwMode="auto">
          <a:xfrm>
            <a:off x="0" y="1700808"/>
            <a:ext cx="5011757" cy="8640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Flèche vers le bas 12"/>
          <p:cNvSpPr/>
          <p:nvPr/>
        </p:nvSpPr>
        <p:spPr>
          <a:xfrm>
            <a:off x="2051720" y="2708920"/>
            <a:ext cx="720080" cy="79208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Flèche vers le bas 13"/>
          <p:cNvSpPr/>
          <p:nvPr/>
        </p:nvSpPr>
        <p:spPr>
          <a:xfrm>
            <a:off x="6444208" y="3140968"/>
            <a:ext cx="648072" cy="79208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Comparaison du test vitesse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3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2" cstate="print"/>
          <a:srcRect l="23426" t="6190" r="20317" b="5092"/>
          <a:stretch>
            <a:fillRect/>
          </a:stretch>
        </p:blipFill>
        <p:spPr bwMode="auto">
          <a:xfrm>
            <a:off x="107504" y="1556792"/>
            <a:ext cx="4499992" cy="3991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19" name="Picture 3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3" cstate="print"/>
          <a:srcRect l="30323" t="17929" r="22223" b="3629"/>
          <a:stretch>
            <a:fillRect/>
          </a:stretch>
        </p:blipFill>
        <p:spPr bwMode="auto">
          <a:xfrm>
            <a:off x="4644008" y="1556792"/>
            <a:ext cx="4283968" cy="3983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Flèche droite 8"/>
          <p:cNvSpPr/>
          <p:nvPr/>
        </p:nvSpPr>
        <p:spPr>
          <a:xfrm>
            <a:off x="2915816" y="5733256"/>
            <a:ext cx="2952328" cy="6480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39552" y="404664"/>
            <a:ext cx="8435280" cy="1296144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 smtClean="0"/>
              <a:t>Améliorations sur le référencement naturel &amp; l’accessibilité</a:t>
            </a:r>
            <a:br>
              <a:rPr lang="fr-FR" dirty="0" smtClean="0"/>
            </a:br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23528" y="1700808"/>
            <a:ext cx="8363272" cy="4425355"/>
          </a:xfrm>
        </p:spPr>
        <p:txBody>
          <a:bodyPr/>
          <a:lstStyle/>
          <a:p>
            <a:pPr algn="ctr">
              <a:buNone/>
            </a:pPr>
            <a:r>
              <a:rPr lang="fr-FR" dirty="0" smtClean="0"/>
              <a:t>Objectif : </a:t>
            </a:r>
          </a:p>
          <a:p>
            <a:pPr algn="ctr">
              <a:buNone/>
            </a:pPr>
            <a:r>
              <a:rPr lang="fr-FR" dirty="0" smtClean="0"/>
              <a:t>Remonter n°1 des recherches Google</a:t>
            </a:r>
          </a:p>
          <a:p>
            <a:endParaRPr lang="fr-FR" dirty="0" smtClean="0"/>
          </a:p>
          <a:p>
            <a:r>
              <a:rPr lang="fr-FR" dirty="0" smtClean="0"/>
              <a:t>Réduire le temps de chargement</a:t>
            </a:r>
          </a:p>
          <a:p>
            <a:r>
              <a:rPr lang="fr-FR" dirty="0" smtClean="0"/>
              <a:t>Réduire le poids du site</a:t>
            </a:r>
          </a:p>
          <a:p>
            <a:r>
              <a:rPr lang="fr-FR" dirty="0" smtClean="0"/>
              <a:t>Améliorer l’accessibilité</a:t>
            </a:r>
          </a:p>
          <a:p>
            <a:r>
              <a:rPr lang="fr-FR" dirty="0" smtClean="0"/>
              <a:t>Améliorer le référencement naturel</a:t>
            </a:r>
          </a:p>
          <a:p>
            <a:endParaRPr lang="fr-FR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Recommandé par la suite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3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2"/>
          </p:nvPr>
        </p:nvSpPr>
        <p:spPr>
          <a:xfrm>
            <a:off x="539552" y="1556792"/>
            <a:ext cx="7344816" cy="3941763"/>
          </a:xfrm>
        </p:spPr>
        <p:txBody>
          <a:bodyPr/>
          <a:lstStyle/>
          <a:p>
            <a:endParaRPr lang="fr-FR" dirty="0" smtClean="0"/>
          </a:p>
          <a:p>
            <a:endParaRPr lang="fr-FR" dirty="0" smtClean="0"/>
          </a:p>
          <a:p>
            <a:r>
              <a:rPr lang="fr-FR" dirty="0" smtClean="0"/>
              <a:t>Création de réseaux sociaux</a:t>
            </a:r>
          </a:p>
          <a:p>
            <a:endParaRPr lang="fr-FR" dirty="0" smtClean="0"/>
          </a:p>
          <a:p>
            <a:r>
              <a:rPr lang="fr-FR" dirty="0" smtClean="0"/>
              <a:t> Modification du temps de mise en cache</a:t>
            </a:r>
          </a:p>
          <a:p>
            <a:endParaRPr lang="fr-FR" dirty="0"/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67544" y="548680"/>
            <a:ext cx="8291264" cy="1143000"/>
          </a:xfrm>
        </p:spPr>
        <p:txBody>
          <a:bodyPr>
            <a:normAutofit fontScale="90000"/>
          </a:bodyPr>
          <a:lstStyle/>
          <a:p>
            <a:r>
              <a:rPr lang="fr-FR" dirty="0" smtClean="0"/>
              <a:t>1</a:t>
            </a:r>
            <a:r>
              <a:rPr lang="fr-FR" baseline="30000" dirty="0" smtClean="0"/>
              <a:t>er</a:t>
            </a:r>
            <a:r>
              <a:rPr lang="fr-FR" dirty="0" smtClean="0"/>
              <a:t> résultat avant les améliorations</a:t>
            </a:r>
            <a:endParaRPr lang="fr-FR" dirty="0"/>
          </a:p>
        </p:txBody>
      </p:sp>
      <p:pic>
        <p:nvPicPr>
          <p:cNvPr id="8195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 t="3429" r="-284" b="4001"/>
          <a:stretch>
            <a:fillRect/>
          </a:stretch>
        </p:blipFill>
        <p:spPr bwMode="auto">
          <a:xfrm>
            <a:off x="467544" y="1988840"/>
            <a:ext cx="8280920" cy="42997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>
          <a:xfrm>
            <a:off x="467544" y="764704"/>
            <a:ext cx="8229600" cy="1143000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 smtClean="0"/>
              <a:t>Les images (dimensions, format, taille, nom)</a:t>
            </a:r>
            <a:endParaRPr lang="fr-FR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idx="1"/>
          </p:nvPr>
        </p:nvSpPr>
        <p:spPr>
          <a:xfrm>
            <a:off x="683568" y="5013176"/>
            <a:ext cx="4040188" cy="838200"/>
          </a:xfrm>
        </p:spPr>
        <p:txBody>
          <a:bodyPr/>
          <a:lstStyle/>
          <a:p>
            <a:r>
              <a:rPr lang="fr-FR" dirty="0" smtClean="0"/>
              <a:t>Poids avant :7,64 Mo</a:t>
            </a:r>
            <a:endParaRPr lang="fr-FR" dirty="0"/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half" idx="3"/>
          </p:nvPr>
        </p:nvSpPr>
        <p:spPr>
          <a:xfrm>
            <a:off x="5102225" y="5013176"/>
            <a:ext cx="4041775" cy="838200"/>
          </a:xfrm>
        </p:spPr>
        <p:txBody>
          <a:bodyPr/>
          <a:lstStyle/>
          <a:p>
            <a:r>
              <a:rPr lang="fr-FR" dirty="0" smtClean="0"/>
              <a:t>Poids après 202 Ko </a:t>
            </a:r>
            <a:endParaRPr lang="fr-FR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3" cstate="print"/>
          <a:srcRect t="12542" r="41233" b="39949"/>
          <a:stretch>
            <a:fillRect/>
          </a:stretch>
        </p:blipFill>
        <p:spPr bwMode="auto">
          <a:xfrm>
            <a:off x="4645025" y="2636912"/>
            <a:ext cx="4433794" cy="20162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4" cstate="print"/>
          <a:srcRect t="12674" r="41184" b="39798"/>
          <a:stretch>
            <a:fillRect/>
          </a:stretch>
        </p:blipFill>
        <p:spPr bwMode="auto">
          <a:xfrm>
            <a:off x="179512" y="2636912"/>
            <a:ext cx="4435693" cy="20162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Structure des pages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67544" y="5517232"/>
            <a:ext cx="4040188" cy="838200"/>
          </a:xfrm>
        </p:spPr>
        <p:txBody>
          <a:bodyPr/>
          <a:lstStyle/>
          <a:p>
            <a:r>
              <a:rPr lang="fr-FR" dirty="0" smtClean="0"/>
              <a:t>Extension chrome utilisée : </a:t>
            </a:r>
            <a:r>
              <a:rPr lang="fr-FR" b="0" dirty="0" smtClean="0"/>
              <a:t>WAVE Evaluation </a:t>
            </a:r>
            <a:r>
              <a:rPr lang="fr-FR" b="0" dirty="0" err="1" smtClean="0"/>
              <a:t>Tool</a:t>
            </a:r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3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3076" name="Picture 4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2" cstate="print"/>
          <a:srcRect t="6190" r="81921" b="5092"/>
          <a:stretch>
            <a:fillRect/>
          </a:stretch>
        </p:blipFill>
        <p:spPr bwMode="auto">
          <a:xfrm>
            <a:off x="2411760" y="1268760"/>
            <a:ext cx="1522512" cy="4202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7" name="Picture 5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3" cstate="print"/>
          <a:srcRect t="6207" r="85773" b="5109"/>
          <a:stretch>
            <a:fillRect/>
          </a:stretch>
        </p:blipFill>
        <p:spPr bwMode="auto">
          <a:xfrm>
            <a:off x="6444208" y="620688"/>
            <a:ext cx="1368152" cy="47970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Texte au format image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0" y="5517232"/>
            <a:ext cx="4716016" cy="838200"/>
          </a:xfrm>
        </p:spPr>
        <p:txBody>
          <a:bodyPr/>
          <a:lstStyle/>
          <a:p>
            <a:r>
              <a:rPr lang="fr-FR" dirty="0" smtClean="0"/>
              <a:t>Images présentes sur le site /</a:t>
            </a:r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3"/>
          </p:nvPr>
        </p:nvSpPr>
        <p:spPr>
          <a:xfrm>
            <a:off x="4211960" y="5517232"/>
            <a:ext cx="4968552" cy="838200"/>
          </a:xfrm>
        </p:spPr>
        <p:txBody>
          <a:bodyPr/>
          <a:lstStyle/>
          <a:p>
            <a:r>
              <a:rPr lang="fr-FR" dirty="0" smtClean="0"/>
              <a:t> Titres et citation en format texte</a:t>
            </a:r>
          </a:p>
          <a:p>
            <a:endParaRPr lang="fr-FR" dirty="0"/>
          </a:p>
        </p:txBody>
      </p:sp>
      <p:pic>
        <p:nvPicPr>
          <p:cNvPr id="7" name="Espace réservé du contenu 6" descr="texteimage.png"/>
          <p:cNvPicPr>
            <a:picLocks noGrp="1" noChangeAspect="1"/>
          </p:cNvPicPr>
          <p:nvPr>
            <p:ph sz="quarter" idx="2"/>
          </p:nvPr>
        </p:nvPicPr>
        <p:blipFill>
          <a:blip r:embed="rId2" cstate="print"/>
          <a:stretch>
            <a:fillRect/>
          </a:stretch>
        </p:blipFill>
        <p:spPr>
          <a:xfrm>
            <a:off x="457200" y="1802770"/>
            <a:ext cx="4040188" cy="3371523"/>
          </a:xfrm>
        </p:spPr>
      </p:pic>
      <p:pic>
        <p:nvPicPr>
          <p:cNvPr id="8" name="Espace réservé du contenu 7" descr="titre.png"/>
          <p:cNvPicPr>
            <a:picLocks noGrp="1" noChangeAspect="1"/>
          </p:cNvPicPr>
          <p:nvPr>
            <p:ph sz="quarter" idx="4"/>
          </p:nvPr>
        </p:nvPicPr>
        <p:blipFill>
          <a:blip r:embed="rId3" cstate="print"/>
          <a:stretch>
            <a:fillRect/>
          </a:stretch>
        </p:blipFill>
        <p:spPr>
          <a:xfrm>
            <a:off x="4645025" y="1821132"/>
            <a:ext cx="4041775" cy="3334798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Langage, titre &amp; description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611560" y="5445224"/>
            <a:ext cx="9144000" cy="894928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220000"/>
              </a:lnSpc>
            </a:pPr>
            <a:r>
              <a:rPr lang="fr-FR" dirty="0" smtClean="0"/>
              <a:t>Description page accueil : « </a:t>
            </a:r>
            <a:r>
              <a:rPr lang="fr-FR" b="0" dirty="0" smtClean="0"/>
              <a:t>La Chouette Agence vous accueil, venez rencontrer notre équipe </a:t>
            </a:r>
          </a:p>
          <a:p>
            <a:pPr algn="ctr"/>
            <a:r>
              <a:rPr lang="fr-FR" b="0" dirty="0" smtClean="0"/>
              <a:t>expérimentée de web designer à Lyon »</a:t>
            </a:r>
          </a:p>
          <a:p>
            <a:pPr algn="ctr"/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3"/>
          </p:nvPr>
        </p:nvSpPr>
        <p:spPr>
          <a:xfrm>
            <a:off x="5102225" y="1916832"/>
            <a:ext cx="4041775" cy="838200"/>
          </a:xfrm>
        </p:spPr>
        <p:txBody>
          <a:bodyPr/>
          <a:lstStyle/>
          <a:p>
            <a:endParaRPr lang="fr-FR" dirty="0"/>
          </a:p>
        </p:txBody>
      </p:sp>
      <p:pic>
        <p:nvPicPr>
          <p:cNvPr id="10" name="Espace réservé du contenu 9" descr="lang.png"/>
          <p:cNvPicPr>
            <a:picLocks noGrp="1" noChangeAspect="1"/>
          </p:cNvPicPr>
          <p:nvPr>
            <p:ph sz="quarter" idx="2"/>
          </p:nvPr>
        </p:nvPicPr>
        <p:blipFill>
          <a:blip r:embed="rId2" cstate="print"/>
          <a:stretch>
            <a:fillRect/>
          </a:stretch>
        </p:blipFill>
        <p:spPr>
          <a:xfrm>
            <a:off x="251520" y="1268759"/>
            <a:ext cx="5544616" cy="2100889"/>
          </a:xfrm>
        </p:spPr>
      </p:pic>
      <p:pic>
        <p:nvPicPr>
          <p:cNvPr id="12" name="Espace réservé du contenu 11" descr="lang2.png"/>
          <p:cNvPicPr>
            <a:picLocks noGrp="1" noChangeAspect="1"/>
          </p:cNvPicPr>
          <p:nvPr>
            <p:ph sz="quarter" idx="4"/>
          </p:nvPr>
        </p:nvPicPr>
        <p:blipFill>
          <a:blip r:embed="rId3" cstate="print"/>
          <a:stretch>
            <a:fillRect/>
          </a:stretch>
        </p:blipFill>
        <p:spPr>
          <a:xfrm>
            <a:off x="179512" y="3429000"/>
            <a:ext cx="8568078" cy="2089483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Formulaire 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Les messages d’erreurs en anglais</a:t>
            </a:r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3"/>
          </p:nvPr>
        </p:nvSpPr>
        <p:spPr/>
        <p:txBody>
          <a:bodyPr/>
          <a:lstStyle/>
          <a:p>
            <a:r>
              <a:rPr lang="fr-FR" dirty="0" smtClean="0"/>
              <a:t>Langue corrigée et formulaire pré remplit  </a:t>
            </a:r>
            <a:endParaRPr lang="fr-FR" dirty="0"/>
          </a:p>
        </p:txBody>
      </p:sp>
      <p:pic>
        <p:nvPicPr>
          <p:cNvPr id="7" name="Espace réservé du contenu 6" descr="form.png"/>
          <p:cNvPicPr>
            <a:picLocks noGrp="1" noChangeAspect="1"/>
          </p:cNvPicPr>
          <p:nvPr>
            <p:ph sz="quarter" idx="2"/>
          </p:nvPr>
        </p:nvPicPr>
        <p:blipFill>
          <a:blip r:embed="rId2" cstate="print"/>
          <a:stretch>
            <a:fillRect/>
          </a:stretch>
        </p:blipFill>
        <p:spPr>
          <a:xfrm>
            <a:off x="675757" y="1517650"/>
            <a:ext cx="3603074" cy="3941763"/>
          </a:xfrm>
        </p:spPr>
      </p:pic>
      <p:pic>
        <p:nvPicPr>
          <p:cNvPr id="4098" name="Picture 2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3" cstate="print"/>
          <a:srcRect l="23135" t="25211" r="50141" b="24113"/>
          <a:stretch>
            <a:fillRect/>
          </a:stretch>
        </p:blipFill>
        <p:spPr bwMode="auto">
          <a:xfrm>
            <a:off x="4644008" y="1518388"/>
            <a:ext cx="3672408" cy="39172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Les mots clés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3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2"/>
          </p:nvPr>
        </p:nvSpPr>
        <p:spPr>
          <a:xfrm>
            <a:off x="457200" y="1516912"/>
            <a:ext cx="4762872" cy="3941763"/>
          </a:xfrm>
        </p:spPr>
        <p:txBody>
          <a:bodyPr>
            <a:normAutofit lnSpcReduction="10000"/>
          </a:bodyPr>
          <a:lstStyle/>
          <a:p>
            <a:r>
              <a:rPr lang="fr-FR" dirty="0" smtClean="0"/>
              <a:t>La chouette agence</a:t>
            </a:r>
          </a:p>
          <a:p>
            <a:r>
              <a:rPr lang="fr-FR" dirty="0" smtClean="0"/>
              <a:t>Agence de web </a:t>
            </a:r>
            <a:r>
              <a:rPr lang="fr-FR" dirty="0" smtClean="0"/>
              <a:t>design</a:t>
            </a:r>
          </a:p>
          <a:p>
            <a:r>
              <a:rPr lang="fr-FR" dirty="0" smtClean="0"/>
              <a:t>Lyon</a:t>
            </a:r>
            <a:endParaRPr lang="fr-FR" dirty="0" smtClean="0"/>
          </a:p>
          <a:p>
            <a:r>
              <a:rPr lang="fr-FR" dirty="0" smtClean="0"/>
              <a:t>Plus</a:t>
            </a:r>
            <a:r>
              <a:rPr lang="fr-FR" dirty="0" smtClean="0"/>
              <a:t> attractives sur Internet</a:t>
            </a:r>
          </a:p>
          <a:p>
            <a:r>
              <a:rPr lang="fr-FR" dirty="0" smtClean="0"/>
              <a:t>Excellente</a:t>
            </a:r>
            <a:r>
              <a:rPr lang="fr-FR" dirty="0" smtClean="0"/>
              <a:t> agence web</a:t>
            </a:r>
          </a:p>
          <a:p>
            <a:r>
              <a:rPr lang="fr-FR" dirty="0" smtClean="0"/>
              <a:t>Web</a:t>
            </a:r>
            <a:r>
              <a:rPr lang="fr-FR" dirty="0" smtClean="0"/>
              <a:t> designers</a:t>
            </a:r>
          </a:p>
          <a:p>
            <a:r>
              <a:rPr lang="fr-FR" dirty="0" smtClean="0"/>
              <a:t>Site</a:t>
            </a:r>
          </a:p>
          <a:p>
            <a:r>
              <a:rPr lang="fr-FR" dirty="0" smtClean="0"/>
              <a:t>Identité</a:t>
            </a:r>
            <a:r>
              <a:rPr lang="fr-FR" dirty="0" smtClean="0"/>
              <a:t> visuelle</a:t>
            </a:r>
          </a:p>
          <a:p>
            <a:r>
              <a:rPr lang="fr-FR" dirty="0" err="1" smtClean="0"/>
              <a:t>Lyonais</a:t>
            </a:r>
            <a:endParaRPr lang="fr-FR" dirty="0" smtClean="0"/>
          </a:p>
          <a:p>
            <a:endParaRPr lang="fr-FR" dirty="0"/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fr-FR" dirty="0" smtClean="0"/>
              <a:t>Site</a:t>
            </a:r>
            <a:r>
              <a:rPr lang="fr-FR" dirty="0" smtClean="0"/>
              <a:t> internet design</a:t>
            </a:r>
          </a:p>
          <a:p>
            <a:r>
              <a:rPr lang="fr-FR" dirty="0" smtClean="0"/>
              <a:t>Web design</a:t>
            </a:r>
          </a:p>
          <a:p>
            <a:r>
              <a:rPr lang="fr-FR" dirty="0" smtClean="0"/>
              <a:t>Réalisations</a:t>
            </a:r>
            <a:endParaRPr lang="fr-FR" dirty="0" smtClean="0"/>
          </a:p>
          <a:p>
            <a:r>
              <a:rPr lang="fr-FR" dirty="0" smtClean="0"/>
              <a:t>Site web</a:t>
            </a:r>
          </a:p>
          <a:p>
            <a:r>
              <a:rPr lang="fr-FR" dirty="0" smtClean="0"/>
              <a:t>Création d'un site web</a:t>
            </a:r>
          </a:p>
          <a:p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chnique">
  <a:themeElements>
    <a:clrScheme name="Technique">
      <a:dk1>
        <a:sysClr val="windowText" lastClr="000000"/>
      </a:dk1>
      <a:lt1>
        <a:sysClr val="window" lastClr="FFFFFF"/>
      </a:lt1>
      <a:dk2>
        <a:srgbClr val="3B3B3B"/>
      </a:dk2>
      <a:lt2>
        <a:srgbClr val="D4D2D0"/>
      </a:lt2>
      <a:accent1>
        <a:srgbClr val="6EA0B0"/>
      </a:accent1>
      <a:accent2>
        <a:srgbClr val="CCAF0A"/>
      </a:accent2>
      <a:accent3>
        <a:srgbClr val="8D89A4"/>
      </a:accent3>
      <a:accent4>
        <a:srgbClr val="748560"/>
      </a:accent4>
      <a:accent5>
        <a:srgbClr val="9E9273"/>
      </a:accent5>
      <a:accent6>
        <a:srgbClr val="7E848D"/>
      </a:accent6>
      <a:hlink>
        <a:srgbClr val="00C8C3"/>
      </a:hlink>
      <a:folHlink>
        <a:srgbClr val="A116E0"/>
      </a:folHlink>
    </a:clrScheme>
    <a:fontScheme name="Technique">
      <a:majorFont>
        <a:latin typeface="Franklin Gothic Book"/>
        <a:ea typeface=""/>
        <a:cs typeface=""/>
        <a:font script="Jpan" typeface="ＭＳ Ｐゴシック"/>
        <a:font script="Hang" typeface="HY견고딕"/>
        <a:font script="Hans" typeface="宋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HGｺﾞｼｯｸM"/>
        <a:font script="Hang" typeface="HY중고딕"/>
        <a:font script="Hans" typeface="黑体"/>
        <a:font script="Hant" typeface="微軟正黑體"/>
        <a:font script="Arab" typeface="Tahoma"/>
        <a:font script="Hebr" typeface="Levenim MT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Technique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</a:schemeClr>
            </a:gs>
            <a:gs pos="68000">
              <a:schemeClr val="phClr">
                <a:tint val="77000"/>
              </a:schemeClr>
            </a:gs>
            <a:gs pos="81000">
              <a:schemeClr val="phClr">
                <a:tint val="79000"/>
              </a:schemeClr>
            </a:gs>
            <a:gs pos="86000">
              <a:schemeClr val="phClr">
                <a:tint val="73000"/>
              </a:schemeClr>
            </a:gs>
            <a:gs pos="100000">
              <a:schemeClr val="phClr">
                <a:tint val="3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3000"/>
                <a:satMod val="150000"/>
              </a:schemeClr>
            </a:gs>
            <a:gs pos="25000">
              <a:schemeClr val="phClr">
                <a:tint val="96000"/>
                <a:shade val="80000"/>
                <a:satMod val="105000"/>
              </a:schemeClr>
            </a:gs>
            <a:gs pos="38000">
              <a:schemeClr val="phClr">
                <a:tint val="96000"/>
                <a:shade val="59000"/>
                <a:satMod val="120000"/>
              </a:schemeClr>
            </a:gs>
            <a:gs pos="55000">
              <a:schemeClr val="phClr">
                <a:shade val="57000"/>
                <a:satMod val="120000"/>
              </a:schemeClr>
            </a:gs>
            <a:gs pos="80000">
              <a:schemeClr val="phClr">
                <a:shade val="56000"/>
                <a:satMod val="145000"/>
              </a:schemeClr>
            </a:gs>
            <a:gs pos="88000">
              <a:schemeClr val="phClr">
                <a:shade val="63000"/>
                <a:satMod val="160000"/>
              </a:schemeClr>
            </a:gs>
            <a:gs pos="100000">
              <a:schemeClr val="phClr">
                <a:tint val="99555"/>
                <a:satMod val="155000"/>
              </a:schemeClr>
            </a:gs>
          </a:gsLst>
          <a:lin ang="5400000" scaled="1"/>
        </a:gradFill>
      </a:fillStyleLst>
      <a:lnStyleLst>
        <a:ln w="9525" cap="flat" cmpd="sng" algn="ctr">
          <a:solidFill>
            <a:schemeClr val="phClr">
              <a:shade val="60000"/>
              <a:satMod val="30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</a:effectStyle>
        <a:effectStyle>
          <a:effectLst>
            <a:glow rad="700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</a:effectStyle>
        <a:effectStyle>
          <a:effectLst>
            <a:glow rad="762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  <a:scene3d>
            <a:camera prst="orthographicFront" fov="0">
              <a:rot lat="0" lon="0" rev="0"/>
            </a:camera>
            <a:lightRig rig="harsh" dir="t">
              <a:rot lat="6000000" lon="6000000" rev="0"/>
            </a:lightRig>
          </a:scene3d>
          <a:sp3d contourW="10000" prstMaterial="metal">
            <a:bevelT w="20000" h="9000" prst="softRound"/>
            <a:contourClr>
              <a:schemeClr val="phClr">
                <a:shade val="30000"/>
                <a:satMod val="2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50000"/>
              </a:schemeClr>
            </a:gs>
            <a:gs pos="30000">
              <a:schemeClr val="phClr">
                <a:shade val="60000"/>
                <a:satMod val="150000"/>
              </a:schemeClr>
            </a:gs>
            <a:gs pos="100000">
              <a:schemeClr val="phClr">
                <a:tint val="83000"/>
                <a:satMod val="200000"/>
              </a:schemeClr>
            </a:gs>
          </a:gsLst>
          <a:lin ang="13000000" scaled="0"/>
        </a:gradFill>
        <a:gradFill rotWithShape="1">
          <a:gsLst>
            <a:gs pos="0">
              <a:schemeClr val="phClr">
                <a:tint val="78000"/>
                <a:satMod val="220000"/>
              </a:schemeClr>
            </a:gs>
            <a:gs pos="100000">
              <a:schemeClr val="phClr">
                <a:shade val="35000"/>
                <a:satMod val="155000"/>
              </a:schemeClr>
            </a:gs>
          </a:gsLst>
          <a:path path="circle">
            <a:fillToRect l="60000" t="50000" r="4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575</TotalTime>
  <Words>203</Words>
  <Application>Microsoft Office PowerPoint</Application>
  <PresentationFormat>Affichage à l'écran (4:3)</PresentationFormat>
  <Paragraphs>63</Paragraphs>
  <Slides>20</Slides>
  <Notes>1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20</vt:i4>
      </vt:variant>
    </vt:vector>
  </HeadingPairs>
  <TitlesOfParts>
    <vt:vector size="21" baseType="lpstr">
      <vt:lpstr>Technique</vt:lpstr>
      <vt:lpstr>Compte rendu SEO &amp; accessibilité </vt:lpstr>
      <vt:lpstr>Améliorations sur le référencement naturel &amp; l’accessibilité  </vt:lpstr>
      <vt:lpstr>1er résultat avant les améliorations</vt:lpstr>
      <vt:lpstr>Les images (dimensions, format, taille, nom)</vt:lpstr>
      <vt:lpstr>Structure des pages</vt:lpstr>
      <vt:lpstr>Texte au format image</vt:lpstr>
      <vt:lpstr>Langage, titre &amp; description</vt:lpstr>
      <vt:lpstr>Formulaire </vt:lpstr>
      <vt:lpstr>Les mots clés</vt:lpstr>
      <vt:lpstr>Diapositive 10</vt:lpstr>
      <vt:lpstr>Black Hat</vt:lpstr>
      <vt:lpstr>Black Hat </vt:lpstr>
      <vt:lpstr>Les liens de mauvaises qualités</vt:lpstr>
      <vt:lpstr>Contraste fond / texte</vt:lpstr>
      <vt:lpstr>Focus </vt:lpstr>
      <vt:lpstr>Balisage ARIA</vt:lpstr>
      <vt:lpstr>Emplacement fichiers JavaScript</vt:lpstr>
      <vt:lpstr>Réduction des fichiers CSS &amp; JS</vt:lpstr>
      <vt:lpstr>Comparaison du test vitesse</vt:lpstr>
      <vt:lpstr>Recommandé par la suite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Compte rendu SEO &amp; accessibilité</dc:title>
  <dc:creator>Sylvain</dc:creator>
  <cp:lastModifiedBy>Sylvain</cp:lastModifiedBy>
  <cp:revision>56</cp:revision>
  <dcterms:created xsi:type="dcterms:W3CDTF">2021-03-15T14:39:19Z</dcterms:created>
  <dcterms:modified xsi:type="dcterms:W3CDTF">2021-03-17T17:47:32Z</dcterms:modified>
</cp:coreProperties>
</file>